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</p:sldMasterIdLst>
  <p:notesMasterIdLst>
    <p:notesMasterId r:id="rId79"/>
  </p:notesMasterIdLst>
  <p:sldIdLst>
    <p:sldId id="256" r:id="rId2"/>
    <p:sldId id="302" r:id="rId3"/>
    <p:sldId id="304" r:id="rId4"/>
    <p:sldId id="309" r:id="rId5"/>
    <p:sldId id="354" r:id="rId6"/>
    <p:sldId id="351" r:id="rId7"/>
    <p:sldId id="355" r:id="rId8"/>
    <p:sldId id="353" r:id="rId9"/>
    <p:sldId id="306" r:id="rId10"/>
    <p:sldId id="352" r:id="rId11"/>
    <p:sldId id="307" r:id="rId12"/>
    <p:sldId id="308" r:id="rId13"/>
    <p:sldId id="311" r:id="rId14"/>
    <p:sldId id="310" r:id="rId15"/>
    <p:sldId id="403" r:id="rId16"/>
    <p:sldId id="357" r:id="rId17"/>
    <p:sldId id="358" r:id="rId18"/>
    <p:sldId id="401" r:id="rId19"/>
    <p:sldId id="402" r:id="rId20"/>
    <p:sldId id="305" r:id="rId21"/>
    <p:sldId id="359" r:id="rId22"/>
    <p:sldId id="400" r:id="rId23"/>
    <p:sldId id="360" r:id="rId24"/>
    <p:sldId id="362" r:id="rId25"/>
    <p:sldId id="389" r:id="rId26"/>
    <p:sldId id="363" r:id="rId27"/>
    <p:sldId id="364" r:id="rId28"/>
    <p:sldId id="369" r:id="rId29"/>
    <p:sldId id="370" r:id="rId30"/>
    <p:sldId id="371" r:id="rId31"/>
    <p:sldId id="372" r:id="rId32"/>
    <p:sldId id="373" r:id="rId33"/>
    <p:sldId id="375" r:id="rId34"/>
    <p:sldId id="376" r:id="rId35"/>
    <p:sldId id="379" r:id="rId36"/>
    <p:sldId id="380" r:id="rId37"/>
    <p:sldId id="381" r:id="rId38"/>
    <p:sldId id="382" r:id="rId39"/>
    <p:sldId id="383" r:id="rId40"/>
    <p:sldId id="384" r:id="rId41"/>
    <p:sldId id="390" r:id="rId42"/>
    <p:sldId id="391" r:id="rId43"/>
    <p:sldId id="392" r:id="rId44"/>
    <p:sldId id="393" r:id="rId45"/>
    <p:sldId id="394" r:id="rId46"/>
    <p:sldId id="395" r:id="rId47"/>
    <p:sldId id="396" r:id="rId48"/>
    <p:sldId id="356" r:id="rId49"/>
    <p:sldId id="312" r:id="rId50"/>
    <p:sldId id="313" r:id="rId51"/>
    <p:sldId id="303" r:id="rId52"/>
    <p:sldId id="317" r:id="rId53"/>
    <p:sldId id="397" r:id="rId54"/>
    <p:sldId id="320" r:id="rId55"/>
    <p:sldId id="327" r:id="rId56"/>
    <p:sldId id="322" r:id="rId57"/>
    <p:sldId id="325" r:id="rId58"/>
    <p:sldId id="344" r:id="rId59"/>
    <p:sldId id="345" r:id="rId60"/>
    <p:sldId id="346" r:id="rId61"/>
    <p:sldId id="348" r:id="rId62"/>
    <p:sldId id="398" r:id="rId63"/>
    <p:sldId id="324" r:id="rId64"/>
    <p:sldId id="328" r:id="rId65"/>
    <p:sldId id="329" r:id="rId66"/>
    <p:sldId id="330" r:id="rId67"/>
    <p:sldId id="331" r:id="rId68"/>
    <p:sldId id="334" r:id="rId69"/>
    <p:sldId id="335" r:id="rId70"/>
    <p:sldId id="399" r:id="rId71"/>
    <p:sldId id="343" r:id="rId72"/>
    <p:sldId id="337" r:id="rId73"/>
    <p:sldId id="336" r:id="rId74"/>
    <p:sldId id="339" r:id="rId75"/>
    <p:sldId id="340" r:id="rId76"/>
    <p:sldId id="342" r:id="rId77"/>
    <p:sldId id="314" r:id="rId78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2" roundtripDataSignature="AMtx7mjm0V2SbzZUsP05LVTHy3YtRCoK1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74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098" autoAdjust="0"/>
    <p:restoredTop sz="94004" autoAdjust="0"/>
  </p:normalViewPr>
  <p:slideViewPr>
    <p:cSldViewPr snapToGrid="0">
      <p:cViewPr varScale="1">
        <p:scale>
          <a:sx n="54" d="100"/>
          <a:sy n="54" d="100"/>
        </p:scale>
        <p:origin x="18" y="3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customschemas.google.com/relationships/presentationmetadata" Target="meta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58018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392F8-B3DE-6D42-D302-C165517D59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85610D-A5F9-02D2-E455-FD1A633A25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C075C-0276-74D1-FE11-3842EF4DCB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EF8DE9-10CD-FB58-FA01-079A9F9E235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41996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05087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856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338441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3271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006402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" name="Google Shape;8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915503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799195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C17D2E-EFCE-553C-F126-7534702ECD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691B4C-E170-7EFE-E5DA-67BEE00214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B8D1E-5051-CB21-534E-A349F06473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44B077-DE92-1150-5807-21409B7B02C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63693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35451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9428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C1D66F-62A5-D0EE-1F09-3267CCCBAA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3F375D-BDC5-750A-6212-7AC90CC8E2E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9EBCB8B-1EAA-7524-286F-A543A435F2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B087AC-F6A3-DC2E-6D2B-589409A76B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27576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FA7E3A-9A5F-807B-EFCD-E54FB50A63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E79D5D-DE08-FAD9-135D-A7E07DE686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E2F0BF-A3DA-333E-6808-9E98D8689B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3A5A1C-6331-453B-A26B-ADB04681AF6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6295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8"/>
          <p:cNvSpPr txBox="1">
            <a:spLocks noGrp="1"/>
          </p:cNvSpPr>
          <p:nvPr>
            <p:ph type="ctrTitle"/>
          </p:nvPr>
        </p:nvSpPr>
        <p:spPr>
          <a:xfrm>
            <a:off x="1524000" y="1988598"/>
            <a:ext cx="9144000" cy="1521364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4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2274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08CEAAFF-FE0C-4084-11F9-F8B3E26F6AB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481214"/>
            <a:ext cx="12192000" cy="382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4558A2C-75A2-6180-1CC5-B21A1BFD447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817" y="31035"/>
            <a:ext cx="1595654" cy="77640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bg>
      <p:bgPr>
        <a:solidFill>
          <a:schemeClr val="lt1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9"/>
          <p:cNvSpPr txBox="1">
            <a:spLocks noGrp="1"/>
          </p:cNvSpPr>
          <p:nvPr>
            <p:ph type="title"/>
          </p:nvPr>
        </p:nvSpPr>
        <p:spPr>
          <a:xfrm>
            <a:off x="219897" y="659103"/>
            <a:ext cx="11169301" cy="650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4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24" name="Google Shape;24;p49"/>
          <p:cNvSpPr txBox="1">
            <a:spLocks noGrp="1"/>
          </p:cNvSpPr>
          <p:nvPr>
            <p:ph type="body" idx="1"/>
          </p:nvPr>
        </p:nvSpPr>
        <p:spPr>
          <a:xfrm>
            <a:off x="0" y="1627444"/>
            <a:ext cx="12192000" cy="4814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lvl="1" indent="-3429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Char char="•"/>
              <a:defRPr sz="2300"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 lang="en-US" dirty="0"/>
          </a:p>
          <a:p>
            <a:pPr lvl="1"/>
            <a:endParaRPr dirty="0"/>
          </a:p>
        </p:txBody>
      </p:sp>
      <p:sp>
        <p:nvSpPr>
          <p:cNvPr id="26" name="Google Shape;26;p49"/>
          <p:cNvSpPr txBox="1"/>
          <p:nvPr userDrawn="1"/>
        </p:nvSpPr>
        <p:spPr>
          <a:xfrm>
            <a:off x="1" y="600804"/>
            <a:ext cx="219896" cy="867538"/>
          </a:xfrm>
          <a:prstGeom prst="rect">
            <a:avLst/>
          </a:prstGeom>
          <a:solidFill>
            <a:srgbClr val="FB7432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89199" y="25370"/>
            <a:ext cx="802801" cy="134906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C59A4-873A-9F24-D0CF-49407B9C51B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7909"/>
            <a:ext cx="1197849" cy="58284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C8BF003-DE94-8FC6-3C20-271FF86E13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53319"/>
            <a:ext cx="11784330" cy="412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49A8C01-8DC2-97C8-4F54-16BE6D03727C}"/>
              </a:ext>
            </a:extLst>
          </p:cNvPr>
          <p:cNvCxnSpPr>
            <a:cxnSpLocks/>
          </p:cNvCxnSpPr>
          <p:nvPr userDrawn="1"/>
        </p:nvCxnSpPr>
        <p:spPr>
          <a:xfrm>
            <a:off x="0" y="1468342"/>
            <a:ext cx="12192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5E00232-167D-C55B-1FD9-04BD27E02609}"/>
              </a:ext>
            </a:extLst>
          </p:cNvPr>
          <p:cNvSpPr txBox="1"/>
          <p:nvPr userDrawn="1"/>
        </p:nvSpPr>
        <p:spPr>
          <a:xfrm>
            <a:off x="15556230" y="3337560"/>
            <a:ext cx="184731" cy="30777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none" rtlCol="0">
            <a:spAutoFit/>
          </a:bodyPr>
          <a:lstStyle/>
          <a:p>
            <a:endParaRPr lang="en-VN" dirty="0"/>
          </a:p>
        </p:txBody>
      </p:sp>
      <p:sp>
        <p:nvSpPr>
          <p:cNvPr id="25" name="Google Shape;25;p49"/>
          <p:cNvSpPr txBox="1">
            <a:spLocks noGrp="1"/>
          </p:cNvSpPr>
          <p:nvPr>
            <p:ph type="sldNum" idx="12"/>
          </p:nvPr>
        </p:nvSpPr>
        <p:spPr>
          <a:xfrm>
            <a:off x="11784330" y="6460934"/>
            <a:ext cx="412640" cy="387127"/>
          </a:xfrm>
          <a:prstGeom prst="rect">
            <a:avLst/>
          </a:prstGeom>
          <a:solidFill>
            <a:srgbClr val="FB743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non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400" b="1">
                <a:solidFill>
                  <a:schemeClr val="bg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Arial"/>
              <a:buNone/>
              <a:defRPr sz="4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 dirty="0"/>
          </a:p>
        </p:txBody>
      </p:sp>
      <p:sp>
        <p:nvSpPr>
          <p:cNvPr id="11" name="Google Shape;11;p4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4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FB8E955E-38D4-6645-BF9C-5404CE26DFBD}" type="datetime1">
              <a:rPr lang="en-US" smtClean="0"/>
              <a:t>3/22/2025</a:t>
            </a:fld>
            <a:endParaRPr/>
          </a:p>
        </p:txBody>
      </p:sp>
      <p:sp>
        <p:nvSpPr>
          <p:cNvPr id="13" name="Google Shape;13;p4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Java Persistence API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Object Relational Mapping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AB9E8-2A42-488E-8335-C767B0662586}"/>
              </a:ext>
            </a:extLst>
          </p:cNvPr>
          <p:cNvSpPr txBox="1">
            <a:spLocks/>
          </p:cNvSpPr>
          <p:nvPr/>
        </p:nvSpPr>
        <p:spPr>
          <a:xfrm>
            <a:off x="152400" y="17799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ORM makes it easier to work with databases in object-oriented applications, allowing you to focus on the business logic rather than the underlying data storage details.</a:t>
            </a:r>
          </a:p>
        </p:txBody>
      </p:sp>
      <p:pic>
        <p:nvPicPr>
          <p:cNvPr id="2052" name="Picture 4" descr="JPA Object Relational Mapping">
            <a:extLst>
              <a:ext uri="{FF2B5EF4-FFF2-40B4-BE49-F238E27FC236}">
                <a16:creationId xmlns:a16="http://schemas.microsoft.com/office/drawing/2014/main" id="{3CC38B9B-FB23-4046-B5B2-79C01776F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1877" y="3592444"/>
            <a:ext cx="5134646" cy="1673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6859492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Benefits of Using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Simplified Data Access: </a:t>
            </a:r>
            <a:r>
              <a:rPr lang="en-US" dirty="0">
                <a:solidFill>
                  <a:srgbClr val="0D0D0D"/>
                </a:solidFill>
              </a:rPr>
              <a:t>JPA makes it easier to work with relational data in Java applications by providing a higher-level abstraction.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Code Portability: </a:t>
            </a:r>
            <a:r>
              <a:rPr lang="en-US" dirty="0">
                <a:solidFill>
                  <a:srgbClr val="0D0D0D"/>
                </a:solidFill>
              </a:rPr>
              <a:t>JPA is a standard specification, so code written using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JPA can be portable across different JPA providers.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Reduced Boilerplate Code: </a:t>
            </a:r>
            <a:r>
              <a:rPr lang="en-US" dirty="0">
                <a:solidFill>
                  <a:srgbClr val="0D0D0D"/>
                </a:solidFill>
              </a:rPr>
              <a:t>JPA annotations and the </a:t>
            </a:r>
            <a:r>
              <a:rPr lang="en-US" dirty="0" err="1">
                <a:solidFill>
                  <a:srgbClr val="0D0D0D"/>
                </a:solidFill>
              </a:rPr>
              <a:t>EntityManager</a:t>
            </a:r>
            <a:r>
              <a:rPr lang="en-US" dirty="0">
                <a:solidFill>
                  <a:srgbClr val="0D0D0D"/>
                </a:solidFill>
              </a:rPr>
              <a:t>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interface reduce the amount of code needed for data access.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Improved Data Integrity: </a:t>
            </a:r>
            <a:r>
              <a:rPr lang="en-US" dirty="0">
                <a:solidFill>
                  <a:srgbClr val="0D0D0D"/>
                </a:solidFill>
              </a:rPr>
              <a:t>JPA's transaction management and validation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features help ensure data integrity.</a:t>
            </a:r>
          </a:p>
          <a:p>
            <a:pPr algn="just"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Enhanced Performance: </a:t>
            </a:r>
            <a:r>
              <a:rPr lang="en-US" dirty="0">
                <a:solidFill>
                  <a:srgbClr val="0D0D0D"/>
                </a:solidFill>
              </a:rPr>
              <a:t>Caching and other optimization techniques can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improve the performance of JPA applications.</a:t>
            </a:r>
          </a:p>
          <a:p>
            <a:pPr>
              <a:buFont typeface="Wingdings" pitchFamily="2" charset="2"/>
              <a:buChar char="v"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4763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Implementation Options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80095E-C7E4-079E-697A-7CB614DAEF12}"/>
              </a:ext>
            </a:extLst>
          </p:cNvPr>
          <p:cNvSpPr txBox="1">
            <a:spLocks/>
          </p:cNvSpPr>
          <p:nvPr/>
        </p:nvSpPr>
        <p:spPr>
          <a:xfrm>
            <a:off x="1267791" y="1887148"/>
            <a:ext cx="9589969" cy="3610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n-US" sz="28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EAA56E5-09A3-47EE-97AD-6D8160A4C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88" y="1627444"/>
            <a:ext cx="10220262" cy="4129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118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Entity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@Entity</a:t>
            </a:r>
            <a:r>
              <a:rPr lang="en-US" dirty="0">
                <a:solidFill>
                  <a:srgbClr val="0D0D0D"/>
                </a:solidFill>
              </a:rPr>
              <a:t>: This annotation marks a Java class as an entity, meaning it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represents a table in the database.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@Table: </a:t>
            </a:r>
            <a:r>
              <a:rPr lang="en-US" dirty="0">
                <a:solidFill>
                  <a:srgbClr val="0D0D0D"/>
                </a:solidFill>
              </a:rPr>
              <a:t>This annotation allows you to specify the name of the database table that an entity maps to.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@Transient: </a:t>
            </a:r>
            <a:r>
              <a:rPr lang="en-US" dirty="0">
                <a:solidFill>
                  <a:srgbClr val="0D0D0D"/>
                </a:solidFill>
              </a:rPr>
              <a:t>This annotation marks a property that should not be persisted to the database.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NamedQueries</a:t>
            </a:r>
            <a:r>
              <a:rPr lang="en-US" b="1" dirty="0">
                <a:solidFill>
                  <a:srgbClr val="0D0D0D"/>
                </a:solidFill>
              </a:rPr>
              <a:t> and @</a:t>
            </a:r>
            <a:r>
              <a:rPr lang="en-US" b="1" dirty="0" err="1">
                <a:solidFill>
                  <a:srgbClr val="0D0D0D"/>
                </a:solidFill>
              </a:rPr>
              <a:t>NamedQuery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These annotations allow you to define named queries that can be used to retrieve entities.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062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Mapping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@Id</a:t>
            </a:r>
            <a:r>
              <a:rPr lang="en-US" dirty="0">
                <a:solidFill>
                  <a:srgbClr val="0D0D0D"/>
                </a:solidFill>
              </a:rPr>
              <a:t>: This annotation marks a Java class as an entity, meaning it represents a table in the database.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@Column: </a:t>
            </a:r>
            <a:r>
              <a:rPr lang="en-US" dirty="0">
                <a:solidFill>
                  <a:srgbClr val="0D0D0D"/>
                </a:solidFill>
              </a:rPr>
              <a:t>This annotation defines the mapping between a property of an entity and 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a column in the database table. You can use it to specify the column name, data type, and other attributes.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@Basic: </a:t>
            </a:r>
            <a:r>
              <a:rPr lang="en-US" dirty="0">
                <a:solidFill>
                  <a:srgbClr val="0D0D0D"/>
                </a:solidFill>
              </a:rPr>
              <a:t>This annotation specifies that a property is a basic type and should be persisted.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@Enumerated: </a:t>
            </a:r>
            <a:r>
              <a:rPr lang="en-US" dirty="0">
                <a:solidFill>
                  <a:srgbClr val="0D0D0D"/>
                </a:solidFill>
              </a:rPr>
              <a:t>This annotation is used to map an Enum type to a database column.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1763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F49C24-2895-4F80-CC03-4B8A17B84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3BEAC-E408-E971-5B54-F24329D111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2D9B5-4CEF-BF07-87AF-F99397B35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EDC764-7121-7D3F-E62F-CD449C67A1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C893EF5-82AF-796E-D783-D21F0B929C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08399"/>
            <a:ext cx="5619791" cy="14859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4D86A5-24E4-98AC-B61F-949BFD363A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56713" y="1608399"/>
            <a:ext cx="8845206" cy="477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66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Entity Manager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The entity manager implements the API and encapsulates all of them within a single interface.</a:t>
            </a:r>
          </a:p>
          <a:p>
            <a:pPr lvl="1">
              <a:lnSpc>
                <a:spcPct val="200000"/>
              </a:lnSpc>
            </a:pPr>
            <a:r>
              <a:rPr lang="en-US" sz="2600" b="1" dirty="0"/>
              <a:t>Manages entity lifecycle:</a:t>
            </a:r>
            <a:r>
              <a:rPr lang="en-US" sz="2600" dirty="0"/>
              <a:t> Persist, find, merge, remove</a:t>
            </a:r>
          </a:p>
          <a:p>
            <a:pPr lvl="1">
              <a:lnSpc>
                <a:spcPct val="150000"/>
              </a:lnSpc>
            </a:pPr>
            <a:r>
              <a:rPr lang="en-US" sz="2600" b="1" dirty="0"/>
              <a:t>Controls persistence context:</a:t>
            </a:r>
            <a:r>
              <a:rPr lang="en-US" sz="2600" dirty="0"/>
              <a:t> Cache, flush, detach</a:t>
            </a:r>
          </a:p>
          <a:p>
            <a:pPr lvl="1">
              <a:lnSpc>
                <a:spcPct val="150000"/>
              </a:lnSpc>
            </a:pPr>
            <a:r>
              <a:rPr lang="en-US" sz="2600" b="1" dirty="0"/>
              <a:t>Executes queries:</a:t>
            </a:r>
            <a:r>
              <a:rPr lang="en-US" sz="2600" dirty="0"/>
              <a:t> JPQL, Criteria API</a:t>
            </a:r>
          </a:p>
          <a:p>
            <a:pPr lvl="1">
              <a:lnSpc>
                <a:spcPct val="150000"/>
              </a:lnSpc>
            </a:pPr>
            <a:r>
              <a:rPr lang="en-US" sz="2600" b="1" dirty="0"/>
              <a:t>Handles transactions:</a:t>
            </a:r>
            <a:r>
              <a:rPr lang="en-US" sz="2600" dirty="0"/>
              <a:t> Begin, commit, rollback</a:t>
            </a:r>
          </a:p>
          <a:p>
            <a:pPr lvl="1">
              <a:lnSpc>
                <a:spcPct val="150000"/>
              </a:lnSpc>
            </a:pPr>
            <a:r>
              <a:rPr lang="en-US" sz="2600" b="1" dirty="0"/>
              <a:t>Provides access to entity metadata</a:t>
            </a:r>
          </a:p>
          <a:p>
            <a:pPr marL="3175" indent="0">
              <a:lnSpc>
                <a:spcPct val="150000"/>
              </a:lnSpc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4027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Operations of the Entity Manager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627444"/>
            <a:ext cx="12010887" cy="48144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Persisting Entities:</a:t>
            </a:r>
            <a:r>
              <a:rPr lang="en-US" sz="2400" dirty="0"/>
              <a:t> </a:t>
            </a:r>
            <a:r>
              <a:rPr lang="en-US" sz="2400" i="1" dirty="0" err="1"/>
              <a:t>em.persist</a:t>
            </a:r>
            <a:r>
              <a:rPr lang="en-US" sz="2400" i="1" dirty="0"/>
              <a:t>(entity)</a:t>
            </a:r>
            <a:r>
              <a:rPr lang="en-US" sz="2400" dirty="0"/>
              <a:t> makes a transient entity instance persistent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Finding Entities:</a:t>
            </a:r>
            <a:r>
              <a:rPr lang="en-US" sz="2400" dirty="0"/>
              <a:t> </a:t>
            </a:r>
            <a:r>
              <a:rPr lang="en-US" sz="2400" i="1" dirty="0"/>
              <a:t>em.find(</a:t>
            </a:r>
            <a:r>
              <a:rPr lang="en-US" sz="2400" i="1" dirty="0" err="1"/>
              <a:t>entityClass,primaryKey</a:t>
            </a:r>
            <a:r>
              <a:rPr lang="en-US" sz="2400" i="1" dirty="0"/>
              <a:t>)</a:t>
            </a:r>
            <a:r>
              <a:rPr lang="en-US" sz="2400" dirty="0"/>
              <a:t> retrieves an entity by its primary </a:t>
            </a:r>
            <a:br>
              <a:rPr lang="en-US" sz="2400" dirty="0"/>
            </a:br>
            <a:r>
              <a:rPr lang="en-US" sz="2400" dirty="0"/>
              <a:t>key.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Merging Entities:</a:t>
            </a:r>
            <a:r>
              <a:rPr lang="en-US" sz="2400" dirty="0"/>
              <a:t> </a:t>
            </a:r>
            <a:r>
              <a:rPr lang="en-US" sz="2400" i="1" dirty="0"/>
              <a:t>em.merge(entity)</a:t>
            </a:r>
            <a:r>
              <a:rPr lang="en-US" sz="2400" dirty="0"/>
              <a:t> merges a detached entity instance into the </a:t>
            </a:r>
            <a:br>
              <a:rPr lang="en-US" sz="2400" dirty="0"/>
            </a:br>
            <a:r>
              <a:rPr lang="en-US" sz="2400" dirty="0"/>
              <a:t>current persistence context.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Removing Entities:</a:t>
            </a:r>
            <a:r>
              <a:rPr lang="en-US" sz="2400" dirty="0"/>
              <a:t> </a:t>
            </a:r>
            <a:r>
              <a:rPr lang="en-US" sz="2400" i="1" dirty="0"/>
              <a:t>em.remove(entity)</a:t>
            </a:r>
            <a:r>
              <a:rPr lang="en-US" sz="2400" dirty="0"/>
              <a:t> removes a persistent entity instance.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sz="2400" b="1" dirty="0"/>
              <a:t>Querying Data:</a:t>
            </a:r>
            <a:r>
              <a:rPr lang="en-US" sz="2400" dirty="0"/>
              <a:t> </a:t>
            </a:r>
            <a:r>
              <a:rPr lang="en-US" sz="2400" i="1" dirty="0"/>
              <a:t>em.createQuery(jpqlString)</a:t>
            </a:r>
            <a:r>
              <a:rPr lang="en-US" sz="2400" dirty="0"/>
              <a:t> creates a JPQL query to retrieve entities based on specified criteria.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345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897DA6-A65A-FD04-3FC1-739F875EC8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D4F2CC-2A1B-C271-D619-6F8CA07C4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3AEB8F-868B-A17D-4E11-D85C08A6BF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726542"/>
            <a:ext cx="12010887" cy="48144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19B209-0DB7-6D50-B698-4E830C3B21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DC97E0-5EEA-F2EC-B4D4-FE4DF0C7D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1583" y="1531507"/>
            <a:ext cx="9128833" cy="4881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3345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E7105B-D728-ECB0-B297-AC5B1E9F0D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6CCCD1-5E11-249F-927A-70EBBCDC5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5E5E00-BA93-003D-997A-B58831EA99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1" y="1726542"/>
            <a:ext cx="12010887" cy="481444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v"/>
            </a:pPr>
            <a:endParaRPr lang="en-US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3DA44F-1F4B-D6A2-C870-FF7A0E1F7A2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D596956-65AE-0882-F1D5-93840EF97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100" y="1520341"/>
            <a:ext cx="9029887" cy="482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55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72F4D24-D5E1-37B1-259C-60C9C08A8EC1}"/>
              </a:ext>
            </a:extLst>
          </p:cNvPr>
          <p:cNvSpPr txBox="1">
            <a:spLocks/>
          </p:cNvSpPr>
          <p:nvPr/>
        </p:nvSpPr>
        <p:spPr>
          <a:xfrm>
            <a:off x="219897" y="1627444"/>
            <a:ext cx="11684236" cy="46682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Explain what JPA is and its role in data persistence for Java applications.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Highlight the advantages of using JPA over traditional JDBC approaches.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Define and illustrate core JPA concepts like entities, annotations, persistence context, entity manager and JPQL.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Provide a clear understanding of how these components work together to manage data.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dirty="0"/>
              <a:t>Show how JPA simplifies development by reducing boilerplate code and allowing focus on business logic.</a:t>
            </a:r>
          </a:p>
          <a:p>
            <a:pPr marL="457200" indent="-457200">
              <a:buFont typeface="Wingdings" pitchFamily="2" charset="2"/>
              <a:buChar char="v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11377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JPA Versions and Key Features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D2CDD89-68E7-440B-8010-B1DC4A0DF568}"/>
              </a:ext>
            </a:extLst>
          </p:cNvPr>
          <p:cNvGraphicFramePr>
            <a:graphicFrameLocks noGrp="1"/>
          </p:cNvGraphicFramePr>
          <p:nvPr/>
        </p:nvGraphicFramePr>
        <p:xfrm>
          <a:off x="71732" y="1517471"/>
          <a:ext cx="11972102" cy="4393405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1984822">
                  <a:extLst>
                    <a:ext uri="{9D8B030D-6E8A-4147-A177-3AD203B41FA5}">
                      <a16:colId xmlns:a16="http://schemas.microsoft.com/office/drawing/2014/main" val="553212628"/>
                    </a:ext>
                  </a:extLst>
                </a:gridCol>
                <a:gridCol w="2083646">
                  <a:extLst>
                    <a:ext uri="{9D8B030D-6E8A-4147-A177-3AD203B41FA5}">
                      <a16:colId xmlns:a16="http://schemas.microsoft.com/office/drawing/2014/main" val="1864193573"/>
                    </a:ext>
                  </a:extLst>
                </a:gridCol>
                <a:gridCol w="7903634">
                  <a:extLst>
                    <a:ext uri="{9D8B030D-6E8A-4147-A177-3AD203B41FA5}">
                      <a16:colId xmlns:a16="http://schemas.microsoft.com/office/drawing/2014/main" val="3204895016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JPA Version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Release Year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b="1" dirty="0">
                          <a:effectLst/>
                        </a:rPr>
                        <a:t>Key Features</a:t>
                      </a:r>
                      <a:endParaRPr lang="en-US" sz="2300" b="1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65720532"/>
                  </a:ext>
                </a:extLst>
              </a:tr>
              <a:tr h="550097"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JPA 1.0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2006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Core ORM functionality: entities, mappings, relationships, </a:t>
                      </a:r>
                      <a:br>
                        <a:rPr lang="en-US" sz="2300" dirty="0">
                          <a:effectLst/>
                        </a:rPr>
                      </a:br>
                      <a:r>
                        <a:rPr lang="en-US" sz="2300" dirty="0">
                          <a:effectLst/>
                        </a:rPr>
                        <a:t>inheritance, JPQL, </a:t>
                      </a:r>
                      <a:r>
                        <a:rPr lang="en-US" sz="2300" dirty="0" err="1">
                          <a:effectLst/>
                        </a:rPr>
                        <a:t>EntityManager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3670250014"/>
                  </a:ext>
                </a:extLst>
              </a:tr>
              <a:tr h="773043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2.0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2009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Enums, Criteria API, embeddable collections, derived </a:t>
                      </a:r>
                      <a:br>
                        <a:rPr lang="en-US" sz="2300" dirty="0">
                          <a:effectLst/>
                        </a:rPr>
                      </a:br>
                      <a:r>
                        <a:rPr lang="en-US" sz="2300" dirty="0">
                          <a:effectLst/>
                        </a:rPr>
                        <a:t>properties, validation, metamodel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4192048327"/>
                  </a:ext>
                </a:extLst>
              </a:tr>
              <a:tr h="65258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2.1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2013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Entity graphs, converters, stored procedures, Java 8 </a:t>
                      </a:r>
                      <a:br>
                        <a:rPr lang="en-US" sz="2300" dirty="0">
                          <a:effectLst/>
                        </a:rPr>
                      </a:br>
                      <a:r>
                        <a:rPr lang="en-US" sz="2300" dirty="0">
                          <a:effectLst/>
                        </a:rPr>
                        <a:t>date/time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244314597"/>
                  </a:ext>
                </a:extLst>
              </a:tr>
              <a:tr h="624045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2.2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2019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Streamlined bootstrap, Java 9 modules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1278070567"/>
                  </a:ext>
                </a:extLst>
              </a:tr>
              <a:tr h="652581">
                <a:tc>
                  <a:txBody>
                    <a:bodyPr/>
                    <a:lstStyle/>
                    <a:p>
                      <a:pPr algn="ctr"/>
                      <a:r>
                        <a:rPr lang="en-US" sz="2300">
                          <a:effectLst/>
                        </a:rPr>
                        <a:t>JPA 3.0</a:t>
                      </a:r>
                      <a:endParaRPr lang="en-US" sz="2300" b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300" dirty="0">
                          <a:effectLst/>
                        </a:rPr>
                        <a:t>2022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sz="2300" dirty="0">
                          <a:effectLst/>
                        </a:rPr>
                        <a:t>Renamed to Jakarta Persistence, Java records, Java 17 </a:t>
                      </a:r>
                      <a:br>
                        <a:rPr lang="en-US" sz="2300" dirty="0">
                          <a:effectLst/>
                        </a:rPr>
                      </a:br>
                      <a:r>
                        <a:rPr lang="en-US" sz="2300" dirty="0">
                          <a:effectLst/>
                        </a:rPr>
                        <a:t>support</a:t>
                      </a:r>
                      <a:endParaRPr lang="en-US" sz="2300" b="0" dirty="0">
                        <a:effectLst/>
                        <a:latin typeface="+mj-lt"/>
                      </a:endParaRPr>
                    </a:p>
                  </a:txBody>
                  <a:tcPr marL="114300" marR="114300" marT="57150" marB="57150" anchor="ctr"/>
                </a:tc>
                <a:extLst>
                  <a:ext uri="{0D108BD9-81ED-4DB2-BD59-A6C34878D82A}">
                    <a16:rowId xmlns:a16="http://schemas.microsoft.com/office/drawing/2014/main" val="6090680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59981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Simple CRUD with JPA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7403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7BD9B9-B087-D966-6891-1E35951688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D3D62A-4599-7A99-B70B-CD5DE160FC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Requirements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86A713A-2336-5F1F-F1B2-71A0E1CBA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vl="1">
              <a:lnSpc>
                <a:spcPct val="150000"/>
              </a:lnSpc>
            </a:pPr>
            <a:r>
              <a:rPr lang="en-US" sz="2600" dirty="0"/>
              <a:t>JDK : 21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JPA : 3.1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MSSQL : 11.2.3</a:t>
            </a:r>
          </a:p>
          <a:p>
            <a:pPr lvl="1">
              <a:lnSpc>
                <a:spcPct val="150000"/>
              </a:lnSpc>
            </a:pPr>
            <a:r>
              <a:rPr lang="en-US" sz="2600" dirty="0"/>
              <a:t>Hibernate: 6.5.2</a:t>
            </a:r>
          </a:p>
          <a:p>
            <a:pPr marL="3175" indent="0">
              <a:lnSpc>
                <a:spcPct val="150000"/>
              </a:lnSpc>
              <a:buNone/>
            </a:pP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8738C2-908A-67AE-6519-69486AAA8D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671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 Open IntelliJ,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3F98D5-06C3-1066-1466-488DB3E1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6201" y="1698934"/>
            <a:ext cx="8473710" cy="453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560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The New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F93F30D-9981-29F1-D61D-1A99CE681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8474" y="1580860"/>
            <a:ext cx="8939002" cy="4767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1608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71BA83-3CD4-3C02-C8EE-A5AC97E59C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E998D2-333C-A79D-A327-B71F8B5B59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Run Configurations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A27C30-7CBB-57D2-375A-C79DE27FD0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25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6B224E-0413-FBFE-AB25-574F48CD96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4755" y="1529689"/>
            <a:ext cx="8999692" cy="4833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502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folder META-INF in </a:t>
            </a:r>
            <a:r>
              <a:rPr lang="en-US" sz="2800" b="0" dirty="0" err="1"/>
              <a:t>src</a:t>
            </a:r>
            <a:r>
              <a:rPr lang="en-US" sz="2800" b="0" dirty="0"/>
              <a:t>/main/resources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6B55790-8114-AF43-6E03-33067DFB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0018" y="1510757"/>
            <a:ext cx="9068474" cy="4827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3319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pom.xml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8719A6-E9EF-4DE7-4149-19A86575F5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6857" y="1596560"/>
            <a:ext cx="8418285" cy="4510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4826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the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A87891-04C6-9FB4-E2A0-EAC1D118E2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369" y="1534548"/>
            <a:ext cx="8907262" cy="476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2574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hsf301.com.pojo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29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8459082-0502-95BF-3DC3-74840E0E2F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286" y="1517959"/>
            <a:ext cx="8838162" cy="4737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030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880095E-C7E4-079E-697A-7CB614DAEF12}"/>
              </a:ext>
            </a:extLst>
          </p:cNvPr>
          <p:cNvSpPr txBox="1">
            <a:spLocks/>
          </p:cNvSpPr>
          <p:nvPr/>
        </p:nvSpPr>
        <p:spPr>
          <a:xfrm>
            <a:off x="0" y="1608399"/>
            <a:ext cx="12090400" cy="4551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Introduction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Key Concepts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Annotations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Relationships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Using JPA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Demo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r>
              <a:rPr lang="en-US" sz="2800" dirty="0"/>
              <a:t>Advantages and Disadvantages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v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591126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Student.java in hsf301.com.pojo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BD6299A-3AE0-ED67-7892-D017D3B19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742" y="1608591"/>
            <a:ext cx="8846457" cy="471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77400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Student.java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7CA2B80-63A9-8FFE-FF42-44559F63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2571" y="1528177"/>
            <a:ext cx="9013794" cy="48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4054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Add hsf301.com.dao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32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1BAC4-90FD-A52B-997A-AF6DAB4A11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533" y="1512014"/>
            <a:ext cx="8964271" cy="48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5800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StudentDAO</a:t>
            </a:r>
            <a:r>
              <a:rPr lang="en-US" sz="2800" b="0" dirty="0"/>
              <a:t> in hsf301.com.dao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8734BC-C7F7-639B-5B33-E3AF2EA87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5600" y="1560565"/>
            <a:ext cx="8940800" cy="4800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20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the </a:t>
            </a:r>
            <a:r>
              <a:rPr lang="en-US" sz="2800" b="0" dirty="0" err="1"/>
              <a:t>StudentDAO</a:t>
            </a:r>
            <a:r>
              <a:rPr lang="en-US" sz="2800" b="0" dirty="0"/>
              <a:t> in hsf301.com.dao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E4228C-E6DF-3745-5EA8-CDE7DE2B5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8902" y="1569320"/>
            <a:ext cx="8831801" cy="473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9753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Save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824135-3DE4-E079-5A12-98EF0CE02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186" y="1603383"/>
            <a:ext cx="8806651" cy="4728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5581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Get All Students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EDA000-7C15-3FAC-E19A-049D5B5A7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08" y="1613011"/>
            <a:ext cx="8658687" cy="463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37911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Find a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74D9D64-1552-5EF4-27F1-712FBA7032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2268" y="1635812"/>
            <a:ext cx="8786850" cy="470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735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Delete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322890-F7F3-3893-D5BB-9FDCFE747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1964" y="1654918"/>
            <a:ext cx="8436746" cy="45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078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Update Student Method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EDDCA1-A42B-1239-3F3E-1533D80CD5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087" y="1569326"/>
            <a:ext cx="8889507" cy="4759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001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Object Relational Mapping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(ORM)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9465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hsf301.com.repository Package in </a:t>
            </a:r>
            <a:r>
              <a:rPr lang="en-US" sz="2800" b="0" dirty="0" err="1"/>
              <a:t>src</a:t>
            </a:r>
            <a:r>
              <a:rPr lang="en-US" sz="2800" b="0" dirty="0"/>
              <a:t>/main/java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8E6B6BA-EFDC-55AD-CE93-9ED79FE1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084" y="1517077"/>
            <a:ext cx="9151257" cy="492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1998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D336D4-E1CF-F680-31A3-7C833A00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9F3F2C-3769-0964-2F94-B99897F2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9024A2-27A5-9C9F-7AE9-5B111E6F0B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9C71C0-CE53-AA08-41DF-955A5266B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068" y="1561600"/>
            <a:ext cx="8899864" cy="4770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86404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BD0EF4-D99E-C953-1441-D18E4ADDD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87E85-475F-8FC6-6A73-E5360DFB4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StudentRepositoryImpl</a:t>
            </a:r>
            <a:r>
              <a:rPr lang="en-US" sz="2800" b="0" dirty="0"/>
              <a:t> implement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4AB92F-0742-18CD-857D-EE1EBEBAB0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019D81F-8E2A-4FAC-0B8F-494E6624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7879" y="1506275"/>
            <a:ext cx="9040427" cy="4840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25379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E5A452-67A3-DA26-107E-74E3EF612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E2B00-D81E-4CBD-42B6-BBF1AD513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E4C634-F480-0398-D347-163E8A3FBC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465BEC-FEF0-2043-2AFF-7F7FF40ABC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8698" y="1576593"/>
            <a:ext cx="8809608" cy="47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48475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611F-2252-8D91-D2EA-B2A15A0DA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5B29F-9329-60A3-69C4-DA8E7548D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StudentServiceImpl</a:t>
            </a:r>
            <a:r>
              <a:rPr lang="en-US" sz="2800" b="0" dirty="0"/>
              <a:t> implement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EF1C5-7FF9-A68A-4562-08A4D3FDDE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E6D2FC-FE76-9AAA-5B8F-EC0F5C30BE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959" y="1549215"/>
            <a:ext cx="9138082" cy="4911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873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83C51-C282-6F68-CCDC-291F4B105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06E0AF-E0F8-5140-ECCF-3A459593B9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Main function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CF9138-02FB-A66B-B77A-D0DC03E7F5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E4336E-9DE6-8460-439E-E22612BBF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108" y="1581232"/>
            <a:ext cx="8809608" cy="473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3740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4A1FE-BB71-CC61-4D79-0A01C5816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AC9FB-51F6-7AB8-1C3C-162A8C04D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Run Program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CAE625-0631-F65B-F2D2-0A7E8950B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542338-4BA8-3A7E-A4CE-293945E63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428" y="1504107"/>
            <a:ext cx="9100457" cy="4885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3210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87A519-E775-AF66-02EC-A8C87F410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6B2363-33EA-0826-1695-EB0195854D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Result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1C48B9-E635-7EE7-86EB-3486BD8D73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DF0328-DD51-2299-D6FA-FE8D5AE63B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14" y="1542910"/>
            <a:ext cx="8264336" cy="4780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6411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Mapping in JPA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706768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35400B-A5F4-B41A-C5B8-3616CAFBE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Relationships Annotations in JPA 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CFF680-DF3A-73B1-6B65-D853E1E70E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ManyToOne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many-to-one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OneToMany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one-to-many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OneToOne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one-to-one relationship between two entities. </a:t>
            </a:r>
          </a:p>
          <a:p>
            <a:pPr>
              <a:lnSpc>
                <a:spcPct val="150000"/>
              </a:lnSpc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@</a:t>
            </a:r>
            <a:r>
              <a:rPr lang="en-US" b="1" dirty="0" err="1">
                <a:solidFill>
                  <a:srgbClr val="0D0D0D"/>
                </a:solidFill>
              </a:rPr>
              <a:t>ManyToMany</a:t>
            </a:r>
            <a:r>
              <a:rPr lang="en-US" b="1" dirty="0">
                <a:solidFill>
                  <a:srgbClr val="0D0D0D"/>
                </a:solidFill>
              </a:rPr>
              <a:t>: </a:t>
            </a:r>
            <a:r>
              <a:rPr lang="en-US" dirty="0">
                <a:solidFill>
                  <a:srgbClr val="0D0D0D"/>
                </a:solidFill>
              </a:rPr>
              <a:t>This annotation defines a many-to-many relationship between two entities.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781021-7264-B4C9-E2B4-F492C975CB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713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Benefits of 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3175" indent="0">
              <a:buNone/>
            </a:pPr>
            <a:endParaRPr lang="en-US" dirty="0">
              <a:solidFill>
                <a:srgbClr val="0D0D0D"/>
              </a:solidFill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82AB9E8-2A42-488E-8335-C767B0662586}"/>
              </a:ext>
            </a:extLst>
          </p:cNvPr>
          <p:cNvSpPr txBox="1">
            <a:spLocks/>
          </p:cNvSpPr>
          <p:nvPr/>
        </p:nvSpPr>
        <p:spPr>
          <a:xfrm>
            <a:off x="152400" y="17799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b="1" dirty="0"/>
              <a:t>Increased Productivity:</a:t>
            </a:r>
            <a:r>
              <a:rPr lang="en-US" dirty="0"/>
              <a:t> You write less code because ORM handles the </a:t>
            </a:r>
            <a:br>
              <a:rPr lang="en-US" dirty="0"/>
            </a:br>
            <a:r>
              <a:rPr lang="en-US" dirty="0"/>
              <a:t>low-level data access tasks.</a:t>
            </a:r>
          </a:p>
          <a:p>
            <a:r>
              <a:rPr lang="en-US" b="1" dirty="0"/>
              <a:t>Improved Maintainability:</a:t>
            </a:r>
            <a:r>
              <a:rPr lang="en-US" dirty="0"/>
              <a:t> Your code is cleaner and easier to understand </a:t>
            </a:r>
            <a:br>
              <a:rPr lang="en-US" dirty="0"/>
            </a:br>
            <a:r>
              <a:rPr lang="en-US" dirty="0"/>
              <a:t>because it focuses on the business logic, not database details.</a:t>
            </a:r>
          </a:p>
          <a:p>
            <a:r>
              <a:rPr lang="en-US" b="1" dirty="0"/>
              <a:t>Enhanced Performance:</a:t>
            </a:r>
            <a:r>
              <a:rPr lang="en-US" dirty="0"/>
              <a:t> ORM frameworks can optimize data access and </a:t>
            </a:r>
            <a:br>
              <a:rPr lang="en-US" dirty="0"/>
            </a:br>
            <a:r>
              <a:rPr lang="en-US" dirty="0"/>
              <a:t>caching, potentially improving performance.</a:t>
            </a:r>
          </a:p>
          <a:p>
            <a:r>
              <a:rPr lang="en-US" b="1" dirty="0"/>
              <a:t>Database Independence:</a:t>
            </a:r>
            <a:r>
              <a:rPr lang="en-US" dirty="0"/>
              <a:t> You can switch databases without rewriting your application code (to some extent)</a:t>
            </a:r>
          </a:p>
        </p:txBody>
      </p:sp>
    </p:spTree>
    <p:extLst>
      <p:ext uri="{BB962C8B-B14F-4D97-AF65-F5344CB8AC3E}">
        <p14:creationId xmlns:p14="http://schemas.microsoft.com/office/powerpoint/2010/main" val="77638539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JPA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(One To Many)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76951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Open IntelliJ, File | New |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51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46FA9E-D778-4B79-3C33-AFF8A5F7E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7360" y="1532544"/>
            <a:ext cx="8884920" cy="4762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1961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a structure of Maven Project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52</a:t>
            </a:fld>
            <a:endParaRPr lang="en-US" dirty="0"/>
          </a:p>
        </p:txBody>
      </p:sp>
      <p:cxnSp>
        <p:nvCxnSpPr>
          <p:cNvPr id="10" name="Google Shape;166;p7">
            <a:extLst>
              <a:ext uri="{FF2B5EF4-FFF2-40B4-BE49-F238E27FC236}">
                <a16:creationId xmlns:a16="http://schemas.microsoft.com/office/drawing/2014/main" id="{E79B232B-DAEC-4638-BAD3-A351014C59E3}"/>
              </a:ext>
            </a:extLst>
          </p:cNvPr>
          <p:cNvCxnSpPr>
            <a:cxnSpLocks/>
          </p:cNvCxnSpPr>
          <p:nvPr/>
        </p:nvCxnSpPr>
        <p:spPr>
          <a:xfrm>
            <a:off x="13069292" y="3710069"/>
            <a:ext cx="1088670" cy="18300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11BEFB8A-2735-4176-9912-49BF48DB7177}"/>
              </a:ext>
            </a:extLst>
          </p:cNvPr>
          <p:cNvSpPr/>
          <p:nvPr/>
        </p:nvSpPr>
        <p:spPr>
          <a:xfrm>
            <a:off x="14008127" y="3746645"/>
            <a:ext cx="944829" cy="944829"/>
          </a:xfrm>
          <a:prstGeom prst="ellipse">
            <a:avLst/>
          </a:prstGeom>
          <a:solidFill>
            <a:srgbClr val="92D05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1C1CAD-8CE1-65FD-1D87-7B0363B73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658" y="1586585"/>
            <a:ext cx="9004354" cy="482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25081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A12B4-3028-FDE1-22C1-00487EAA2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4982B9-6797-3632-543F-4451707292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Edit pom.xml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081979-9928-077C-AB36-344AFC4E64C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53</a:t>
            </a:fld>
            <a:endParaRPr lang="en-US" dirty="0"/>
          </a:p>
        </p:txBody>
      </p:sp>
      <p:cxnSp>
        <p:nvCxnSpPr>
          <p:cNvPr id="10" name="Google Shape;166;p7">
            <a:extLst>
              <a:ext uri="{FF2B5EF4-FFF2-40B4-BE49-F238E27FC236}">
                <a16:creationId xmlns:a16="http://schemas.microsoft.com/office/drawing/2014/main" id="{DE6D5FEA-BE4B-2AE5-5B6C-AF0C6F49C276}"/>
              </a:ext>
            </a:extLst>
          </p:cNvPr>
          <p:cNvCxnSpPr>
            <a:cxnSpLocks/>
          </p:cNvCxnSpPr>
          <p:nvPr/>
        </p:nvCxnSpPr>
        <p:spPr>
          <a:xfrm>
            <a:off x="13069292" y="3710069"/>
            <a:ext cx="1088670" cy="183009"/>
          </a:xfrm>
          <a:prstGeom prst="straightConnector1">
            <a:avLst/>
          </a:prstGeom>
          <a:noFill/>
          <a:ln w="19050" cap="flat" cmpd="sng">
            <a:solidFill>
              <a:schemeClr val="accent5"/>
            </a:solidFill>
            <a:prstDash val="solid"/>
            <a:miter lim="800000"/>
            <a:headEnd type="none" w="sm" len="sm"/>
            <a:tailEnd type="triangle" w="med" len="med"/>
          </a:ln>
        </p:spPr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50956C57-98A9-B96F-F1AB-3DB579F2970F}"/>
              </a:ext>
            </a:extLst>
          </p:cNvPr>
          <p:cNvSpPr/>
          <p:nvPr/>
        </p:nvSpPr>
        <p:spPr>
          <a:xfrm>
            <a:off x="14008127" y="3746645"/>
            <a:ext cx="944829" cy="944829"/>
          </a:xfrm>
          <a:prstGeom prst="ellipse">
            <a:avLst/>
          </a:prstGeom>
          <a:solidFill>
            <a:srgbClr val="92D050"/>
          </a:solidFill>
          <a:ln w="254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en-US" sz="1800" dirty="0">
                <a:solidFill>
                  <a:srgbClr val="002060"/>
                </a:solidFill>
              </a:rPr>
              <a:t>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BD1F02-E4D6-05C6-5B5A-3E9B12507E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19" y="1628812"/>
            <a:ext cx="8745967" cy="4703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8910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persistence.xml in META-INF folder 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A9354-A71A-F377-335E-B1D62E3D8E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560" y="1547141"/>
            <a:ext cx="9029700" cy="483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9220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Student.java in </a:t>
            </a:r>
            <a:r>
              <a:rPr lang="en-US" sz="2800" b="0" dirty="0" err="1"/>
              <a:t>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3B4D64-ADF9-4E94-CF2B-65506F9E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6656" y="1677009"/>
            <a:ext cx="8392357" cy="449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6904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Book.java in hsf301.com.pojo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31983F-68C7-26E5-EADF-40EB7A1D0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1300" y="1544715"/>
            <a:ext cx="9005884" cy="4836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4866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225F079-A278-AA0A-6F74-516501511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780" y="1596818"/>
            <a:ext cx="8854440" cy="4731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65359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Save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B4AE63C-F6FE-6ED4-A77C-C91AD6BD67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745" y="1467361"/>
            <a:ext cx="8635984" cy="4640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9154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Get All Students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59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AF1689-C2CB-8024-757D-790AE02A2B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3090" y="1554374"/>
            <a:ext cx="8465820" cy="455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36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Popular ORM Frameworks for Java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Hibernate:</a:t>
            </a:r>
            <a:r>
              <a:rPr lang="en-US" dirty="0"/>
              <a:t> The most widely used JPA implementation, offering a rich feature set and extensive customization options.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EclipseLink:</a:t>
            </a:r>
            <a:r>
              <a:rPr lang="en-US" dirty="0"/>
              <a:t> Another JPA implementation with a focus on standards </a:t>
            </a:r>
            <a:br>
              <a:rPr lang="en-US" dirty="0"/>
            </a:br>
            <a:r>
              <a:rPr lang="en-US" dirty="0"/>
              <a:t>compliance and portability.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/>
              <a:t>Spring Data JPA:</a:t>
            </a:r>
            <a:r>
              <a:rPr lang="en-US" dirty="0"/>
              <a:t> An abstraction layer on top of JPA providers, simplifying </a:t>
            </a:r>
            <a:br>
              <a:rPr lang="en-US" dirty="0"/>
            </a:br>
            <a:r>
              <a:rPr lang="en-US" dirty="0"/>
              <a:t>data access and reducing boilerplate code.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b="1" dirty="0" err="1"/>
              <a:t>DataNucleus</a:t>
            </a:r>
            <a:r>
              <a:rPr lang="en-US" dirty="0"/>
              <a:t> providing easy persistence to RDBMS datastores. Comes with its own "SQL-like" JPQL query language, so you query your data in a language similar to what your datastore understands.</a:t>
            </a:r>
          </a:p>
        </p:txBody>
      </p:sp>
    </p:spTree>
    <p:extLst>
      <p:ext uri="{BB962C8B-B14F-4D97-AF65-F5344CB8AC3E}">
        <p14:creationId xmlns:p14="http://schemas.microsoft.com/office/powerpoint/2010/main" val="258679376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Delete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ADAF2B-DAC2-6149-9A08-D1C5043B2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526278"/>
            <a:ext cx="8793480" cy="473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0869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Get a Student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61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C111FE-B423-C9F9-EDA2-94431F480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025" y="1624254"/>
            <a:ext cx="8389620" cy="448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8616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FBBF6E-037D-7C20-0B05-735EF5D69A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4274B-F42C-9235-B4FC-D235A3559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 err="1"/>
              <a:t>UpdateStudent</a:t>
            </a:r>
            <a:r>
              <a:rPr lang="en-US" sz="2800" b="0" dirty="0"/>
              <a:t> in </a:t>
            </a:r>
            <a:r>
              <a:rPr lang="en-US" sz="2800" b="0" dirty="0" err="1"/>
              <a:t>StudentDAO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6654E-BC45-B28C-8CC6-499AC2B4F8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D804E0-C218-D6FF-FB3C-9B1E7B2EEF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699" y="1552861"/>
            <a:ext cx="9007995" cy="4813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24653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2F005B-8451-080B-A159-CA26FB929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8031" y="1585471"/>
            <a:ext cx="8809608" cy="4716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83828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StudentRepositoryImpl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A2608D-8539-1FB7-4E53-A66ABC31BB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342" y="1539611"/>
            <a:ext cx="9028590" cy="484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468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65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ACFAB8-C1E9-4244-0DB1-A8470021C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080" y="1596169"/>
            <a:ext cx="8700118" cy="4671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9527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</a:t>
            </a:r>
            <a:r>
              <a:rPr lang="en-US" sz="2800" b="0" dirty="0" err="1"/>
              <a:t>StudentServiceImpl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C475D9-3C77-E153-7802-F9613B2DA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9305" y="1497413"/>
            <a:ext cx="9129204" cy="48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05918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Create Main function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218380-2A23-3A95-E193-0D5318EEE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9809" y="1575265"/>
            <a:ext cx="9093693" cy="488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7271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55DB5D-B99D-A7B3-0986-EE86199611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8279" y="1595129"/>
            <a:ext cx="8587741" cy="47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932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69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199F6F-C570-DA3D-C359-FCD4E07FC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607863"/>
            <a:ext cx="8166022" cy="4705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5561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Java Persistence API</a:t>
            </a:r>
            <a:b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(JPA)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930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10150-EE75-E0A1-031C-F39ED435B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6B126D-EEC2-2F9B-60AA-621618F74B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Result</a:t>
            </a:r>
            <a:endParaRPr lang="en-US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51669-CB53-77AA-4CCF-429198F8A3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C1F68-FA64-9E2C-F05A-25A24B00E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1180" y="1525060"/>
            <a:ext cx="8425852" cy="4853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42786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"/>
          <p:cNvSpPr txBox="1">
            <a:spLocks noGrp="1"/>
          </p:cNvSpPr>
          <p:nvPr>
            <p:ph type="ctrTitle"/>
          </p:nvPr>
        </p:nvSpPr>
        <p:spPr>
          <a:xfrm>
            <a:off x="1524000" y="2241458"/>
            <a:ext cx="9202270" cy="177436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</a:pP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Demo JPA</a:t>
            </a:r>
            <a:br>
              <a:rPr lang="en-US"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</a:br>
            <a:r>
              <a:rPr lang="en-US" sz="4400" b="1" kern="120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(Many </a:t>
            </a:r>
            <a:r>
              <a:rPr lang="en-US" sz="4400" b="1" kern="1200" dirty="0">
                <a:solidFill>
                  <a:schemeClr val="accent2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To Many)</a:t>
            </a:r>
            <a:endParaRPr sz="4400" b="1" kern="1200" dirty="0">
              <a:solidFill>
                <a:schemeClr val="accent2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647554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2. Create Student.java in </a:t>
            </a:r>
            <a:r>
              <a:rPr lang="en-US" sz="2800" b="0" dirty="0" err="1"/>
              <a:t>Pojo’s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5739B1-9440-139F-D890-C4C6124F8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5420" y="1529122"/>
            <a:ext cx="9067800" cy="486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9641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1. Create Book.java in </a:t>
            </a:r>
            <a:r>
              <a:rPr lang="en-US" sz="2800" b="0" dirty="0" err="1"/>
              <a:t>Pojo’s</a:t>
            </a:r>
            <a:r>
              <a:rPr lang="en-US" sz="2800" b="0" dirty="0"/>
              <a:t> Package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91577A-EFD0-20CE-06D0-9FB6D0194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518080"/>
            <a:ext cx="8991600" cy="482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01363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3. Run Program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5A10C0-DEC3-960E-0FBF-9DD4090686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320" y="1546590"/>
            <a:ext cx="8763000" cy="470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7648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4.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031376-55EF-321F-D8E1-542DC41ED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3520" y="1676788"/>
            <a:ext cx="8397240" cy="45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13284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185" y="750543"/>
            <a:ext cx="11169301" cy="650138"/>
          </a:xfrm>
        </p:spPr>
        <p:txBody>
          <a:bodyPr>
            <a:normAutofit/>
          </a:bodyPr>
          <a:lstStyle/>
          <a:p>
            <a:r>
              <a:rPr lang="en-US" sz="2800" b="0" dirty="0"/>
              <a:t>5. Result</a:t>
            </a:r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2271A2-9F62-B94D-CC5F-D39A8991B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986" y="1557022"/>
            <a:ext cx="8302027" cy="4791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997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Concepts were introduced: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Overview about JPA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Architecture Overview new features of JPA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Why JPA is selected as develop application?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Explain and demo using Eclipse IDE to create JPA Console App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Char char="v"/>
            </a:pPr>
            <a:r>
              <a:rPr lang="en-US" sz="3000" dirty="0"/>
              <a:t>Create and Run cross-platform Console application with Java connect to MSSQL with Repository Pattern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582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JPA ?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>
          <a:solidFill>
            <a:srgbClr val="FB7432"/>
          </a:solidFill>
          <a:ln>
            <a:noFill/>
          </a:ln>
        </p:spPr>
        <p:txBody>
          <a:bodyPr spcFirstLastPara="1" wrap="none" lIns="91425" tIns="45700" rIns="91425" bIns="45700" anchor="ctr" anchorCtr="0">
            <a:noAutofit/>
          </a:bodyPr>
          <a:lstStyle/>
          <a:p>
            <a:fld id="{00000000-1234-1234-1234-123412341234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97301A6-302A-69D3-637E-FC2D51F20906}"/>
              </a:ext>
            </a:extLst>
          </p:cNvPr>
          <p:cNvSpPr txBox="1">
            <a:spLocks/>
          </p:cNvSpPr>
          <p:nvPr/>
        </p:nvSpPr>
        <p:spPr>
          <a:xfrm>
            <a:off x="0" y="1627506"/>
            <a:ext cx="11895667" cy="47043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346075" marR="0" lvl="0" indent="-342900" algn="just" rtl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973735"/>
              </a:buClr>
              <a:buSzPct val="50000"/>
              <a:buFont typeface="Noto Sans Symbols"/>
              <a:buChar char="◆"/>
              <a:defRPr lang="en-US" sz="2600" b="0" i="0" u="none" strike="noStrike" cap="none" dirty="0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2625" marR="0" lvl="1" indent="-3429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Wingdings" panose="05000000000000000000" pitchFamily="2" charset="2"/>
              <a:buChar char="§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963737"/>
              </a:buClr>
              <a:buSzPts val="1800"/>
              <a:buFont typeface="Arial"/>
              <a:buChar char="•"/>
              <a:defRPr sz="2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JPA stands for Java Persistence API. It is a Java programming interface that allows developers to manage relational data in Java applications using object oriented methodologies.</a:t>
            </a:r>
          </a:p>
          <a:p>
            <a:pPr>
              <a:buFont typeface="Wingdings" pitchFamily="2" charset="2"/>
              <a:buChar char="v"/>
            </a:pPr>
            <a:r>
              <a:rPr lang="en-US" dirty="0">
                <a:solidFill>
                  <a:srgbClr val="0D0D0D"/>
                </a:solidFill>
              </a:rPr>
              <a:t>JPA  is a specification for managing relational data in Java applications.  It provides a set of interfaces, annotations, and an object relational mapping (ORM) framework that simplifies the process of interacting with databases. </a:t>
            </a:r>
            <a:br>
              <a:rPr lang="en-US" dirty="0">
                <a:solidFill>
                  <a:srgbClr val="0D0D0D"/>
                </a:solidFill>
              </a:rPr>
            </a:br>
            <a:endParaRPr lang="en-US" dirty="0">
              <a:solidFill>
                <a:srgbClr val="0D0D0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7523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21293-ECFD-868D-9BAD-F2C138D5A5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Feature of JPA</a:t>
            </a:r>
            <a:endParaRPr lang="en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24B02F-F033-8B79-F485-57A4AF648A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ORM</a:t>
            </a:r>
            <a:r>
              <a:rPr lang="en-US" dirty="0">
                <a:solidFill>
                  <a:srgbClr val="0D0D0D"/>
                </a:solidFill>
              </a:rPr>
              <a:t>: JPA allows you to map Java objects (entities) to relational  database tables, abstracting away the differences between the  object-oriented and relational models.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Annotations</a:t>
            </a:r>
            <a:r>
              <a:rPr lang="en-US" dirty="0">
                <a:solidFill>
                  <a:srgbClr val="0D0D0D"/>
                </a:solidFill>
              </a:rPr>
              <a:t>: You can use annotations to define entities, relationships and other persistence related metadata.</a:t>
            </a:r>
          </a:p>
          <a:p>
            <a:pPr>
              <a:buFont typeface="Wingdings" pitchFamily="2" charset="2"/>
              <a:buChar char="v"/>
            </a:pPr>
            <a:r>
              <a:rPr lang="en-US" b="1" dirty="0" err="1">
                <a:solidFill>
                  <a:srgbClr val="0D0D0D"/>
                </a:solidFill>
              </a:rPr>
              <a:t>EntityManager</a:t>
            </a:r>
            <a:r>
              <a:rPr lang="en-US" dirty="0">
                <a:solidFill>
                  <a:srgbClr val="0D0D0D"/>
                </a:solidFill>
              </a:rPr>
              <a:t>: The interface provides methods for persisting,  retrieving, updating, and deleting entities. 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JPQL</a:t>
            </a:r>
            <a:r>
              <a:rPr lang="en-US" dirty="0">
                <a:solidFill>
                  <a:srgbClr val="0D0D0D"/>
                </a:solidFill>
              </a:rPr>
              <a:t> is an object oriented query language that allows you to  query entities and their relationships. </a:t>
            </a:r>
          </a:p>
          <a:p>
            <a:pPr>
              <a:buFont typeface="Wingdings" pitchFamily="2" charset="2"/>
              <a:buChar char="v"/>
            </a:pPr>
            <a:r>
              <a:rPr lang="en-US" b="1" dirty="0">
                <a:solidFill>
                  <a:srgbClr val="0D0D0D"/>
                </a:solidFill>
              </a:rPr>
              <a:t>Transaction Management</a:t>
            </a:r>
            <a:r>
              <a:rPr lang="en-US" dirty="0">
                <a:solidFill>
                  <a:srgbClr val="0D0D0D"/>
                </a:solidFill>
              </a:rPr>
              <a:t>: JPA supports transaction management, ensuring </a:t>
            </a:r>
            <a:br>
              <a:rPr lang="en-US" dirty="0">
                <a:solidFill>
                  <a:srgbClr val="0D0D0D"/>
                </a:solidFill>
              </a:rPr>
            </a:br>
            <a:r>
              <a:rPr lang="en-US" dirty="0">
                <a:solidFill>
                  <a:srgbClr val="0D0D0D"/>
                </a:solidFill>
              </a:rPr>
              <a:t>data integrity and consistency.</a:t>
            </a:r>
          </a:p>
          <a:p>
            <a:pPr>
              <a:buFont typeface="Wingdings" pitchFamily="2" charset="2"/>
              <a:buChar char="v"/>
            </a:pPr>
            <a:endParaRPr lang="en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0A5FBA-89C1-63CF-0474-DAEC7355A65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441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6663</TotalTime>
  <Words>1494</Words>
  <Application>Microsoft Office PowerPoint</Application>
  <PresentationFormat>Widescreen</PresentationFormat>
  <Paragraphs>257</Paragraphs>
  <Slides>77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82" baseType="lpstr">
      <vt:lpstr>Arial</vt:lpstr>
      <vt:lpstr>Calibri</vt:lpstr>
      <vt:lpstr>Noto Sans Symbols</vt:lpstr>
      <vt:lpstr>Wingdings</vt:lpstr>
      <vt:lpstr>Office Theme</vt:lpstr>
      <vt:lpstr>Java Persistence API</vt:lpstr>
      <vt:lpstr>Objectives</vt:lpstr>
      <vt:lpstr>Contents</vt:lpstr>
      <vt:lpstr>Object Relational Mapping (ORM)</vt:lpstr>
      <vt:lpstr>Benefits of ORM</vt:lpstr>
      <vt:lpstr>Popular ORM Frameworks for Java</vt:lpstr>
      <vt:lpstr>Java Persistence API (JPA)</vt:lpstr>
      <vt:lpstr>What is JPA ?</vt:lpstr>
      <vt:lpstr>Key Feature of JPA</vt:lpstr>
      <vt:lpstr>JPA Object Relational Mapping</vt:lpstr>
      <vt:lpstr>Benefits of Using JPA </vt:lpstr>
      <vt:lpstr>JPA Implementation Options</vt:lpstr>
      <vt:lpstr>Entity Annotations in JPA </vt:lpstr>
      <vt:lpstr>Mapping Annotations in JPA </vt:lpstr>
      <vt:lpstr>Example</vt:lpstr>
      <vt:lpstr>JPA Entity Manager</vt:lpstr>
      <vt:lpstr>Key Operations of the Entity Manager</vt:lpstr>
      <vt:lpstr>Example</vt:lpstr>
      <vt:lpstr>Example</vt:lpstr>
      <vt:lpstr>JPA Versions and Key Features</vt:lpstr>
      <vt:lpstr>Demo Simple CRUD with JPA</vt:lpstr>
      <vt:lpstr>Requirements</vt:lpstr>
      <vt:lpstr> Open IntelliJ, File | New | Maven Project</vt:lpstr>
      <vt:lpstr>The New Project</vt:lpstr>
      <vt:lpstr>Add Run Configurations</vt:lpstr>
      <vt:lpstr>Create folder META-INF in src/main/resources</vt:lpstr>
      <vt:lpstr>Edit the pom.xml</vt:lpstr>
      <vt:lpstr>Create the persistence.xml in META-INF folder </vt:lpstr>
      <vt:lpstr>Add hsf301.com.pojo Package in src/main/java</vt:lpstr>
      <vt:lpstr>Add Student.java in hsf301.com.pojo package</vt:lpstr>
      <vt:lpstr>Edit the Student.java</vt:lpstr>
      <vt:lpstr>Add hsf301.com.dao Package in src/main/java</vt:lpstr>
      <vt:lpstr>Create StudentDAO in hsf301.com.dao</vt:lpstr>
      <vt:lpstr>Edit the StudentDAO in hsf301.com.dao</vt:lpstr>
      <vt:lpstr>Save Student Method</vt:lpstr>
      <vt:lpstr>Get All Students Method</vt:lpstr>
      <vt:lpstr>Find a Student Method</vt:lpstr>
      <vt:lpstr>Delete Student Method</vt:lpstr>
      <vt:lpstr>Update Student Method</vt:lpstr>
      <vt:lpstr>Create hsf301.com.repository Package in src/main/java</vt:lpstr>
      <vt:lpstr>Create StudentRepository</vt:lpstr>
      <vt:lpstr>Create StudentRepositoryImpl implement StudentRepository</vt:lpstr>
      <vt:lpstr>Create StudentService</vt:lpstr>
      <vt:lpstr>Create StudentServiceImpl implement StudentService</vt:lpstr>
      <vt:lpstr>Create Main function</vt:lpstr>
      <vt:lpstr>Run Program</vt:lpstr>
      <vt:lpstr>Result</vt:lpstr>
      <vt:lpstr>Mapping in JPA</vt:lpstr>
      <vt:lpstr>Relationships Annotations in JPA </vt:lpstr>
      <vt:lpstr>Demo JPA (One To Many)</vt:lpstr>
      <vt:lpstr>Open IntelliJ, File | New | Maven Project</vt:lpstr>
      <vt:lpstr>Create a structure of Maven Project</vt:lpstr>
      <vt:lpstr>Edit pom.xml</vt:lpstr>
      <vt:lpstr>Create persistence.xml in META-INF folder </vt:lpstr>
      <vt:lpstr>Create Student.java in Pojo</vt:lpstr>
      <vt:lpstr>Create Book.java in hsf301.com.pojo</vt:lpstr>
      <vt:lpstr>Create StudentDAO</vt:lpstr>
      <vt:lpstr>Save Student in StudentDAO</vt:lpstr>
      <vt:lpstr>Get All Students in StudentDAO</vt:lpstr>
      <vt:lpstr>Delete Student in StudentDAO</vt:lpstr>
      <vt:lpstr>Get a Student in StudentDAO</vt:lpstr>
      <vt:lpstr>UpdateStudent in StudentDAO</vt:lpstr>
      <vt:lpstr>Create StudentRepository</vt:lpstr>
      <vt:lpstr>Create StudentRepositoryImpl</vt:lpstr>
      <vt:lpstr>Create StudentService</vt:lpstr>
      <vt:lpstr>Create StudentServiceImpl</vt:lpstr>
      <vt:lpstr>Create Main function</vt:lpstr>
      <vt:lpstr>Result</vt:lpstr>
      <vt:lpstr>Result</vt:lpstr>
      <vt:lpstr>Result</vt:lpstr>
      <vt:lpstr>Demo JPA (Many To Many)</vt:lpstr>
      <vt:lpstr>2. Create Student.java in Pojo’s Package</vt:lpstr>
      <vt:lpstr>1. Create Book.java in Pojo’s Package</vt:lpstr>
      <vt:lpstr>3. Run Program</vt:lpstr>
      <vt:lpstr>4. Result</vt:lpstr>
      <vt:lpstr>5. Result</vt:lpstr>
      <vt:lpstr>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Java Persistence API</dc:title>
  <dc:creator>Thanh Van</dc:creator>
  <cp:lastModifiedBy>Lam Nguyen Ngoc</cp:lastModifiedBy>
  <cp:revision>593</cp:revision>
  <dcterms:created xsi:type="dcterms:W3CDTF">2021-01-25T08:25:31Z</dcterms:created>
  <dcterms:modified xsi:type="dcterms:W3CDTF">2025-03-22T11:51:51Z</dcterms:modified>
</cp:coreProperties>
</file>